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5143500" cx="9144000"/>
  <p:notesSz cx="6858000" cy="9144000"/>
  <p:embeddedFontLst>
    <p:embeddedFont>
      <p:font typeface="Montserrat"/>
      <p:regular r:id="rId25"/>
      <p:bold r:id="rId26"/>
      <p:italic r:id="rId27"/>
      <p:boldItalic r:id="rId28"/>
    </p:embeddedFont>
    <p:embeddedFont>
      <p:font typeface="Montserrat Light"/>
      <p:regular r:id="rId29"/>
      <p:bold r:id="rId30"/>
      <p:italic r:id="rId31"/>
      <p:boldItalic r:id="rId32"/>
    </p:embeddedFont>
    <p:embeddedFont>
      <p:font typeface="Montserrat ExtraBold"/>
      <p:bold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-bold.fntdata"/><Relationship Id="rId25" Type="http://schemas.openxmlformats.org/officeDocument/2006/relationships/font" Target="fonts/Montserrat-regular.fntdata"/><Relationship Id="rId28" Type="http://schemas.openxmlformats.org/officeDocument/2006/relationships/font" Target="fonts/Montserrat-boldItalic.fntdata"/><Relationship Id="rId27" Type="http://schemas.openxmlformats.org/officeDocument/2006/relationships/font" Target="fonts/Montserrat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ontserratLight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MontserratLight-italic.fntdata"/><Relationship Id="rId30" Type="http://schemas.openxmlformats.org/officeDocument/2006/relationships/font" Target="fonts/MontserratLight-bold.fntdata"/><Relationship Id="rId11" Type="http://schemas.openxmlformats.org/officeDocument/2006/relationships/slide" Target="slides/slide7.xml"/><Relationship Id="rId33" Type="http://schemas.openxmlformats.org/officeDocument/2006/relationships/font" Target="fonts/MontserratExtraBold-bold.fntdata"/><Relationship Id="rId10" Type="http://schemas.openxmlformats.org/officeDocument/2006/relationships/slide" Target="slides/slide6.xml"/><Relationship Id="rId32" Type="http://schemas.openxmlformats.org/officeDocument/2006/relationships/font" Target="fonts/MontserratLight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34" Type="http://schemas.openxmlformats.org/officeDocument/2006/relationships/font" Target="fonts/MontserratExtraBold-bold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645e948d55_3_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645e948d55_3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645e948d55_5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645e948d55_5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645e948d55_5_1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645e948d55_5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645e948d55_5_2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645e948d55_5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645e948d55_5_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645e948d55_5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645fdbfbbc_0_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645fdbfbbc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645fdbfbbc_0_2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645fdbfbb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645fdbfbb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645fdbfbb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645fdbfbbc_0_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645fdbfbbc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645fdbfbbc_0_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645fdbfbbc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645e948d55_3_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645e948d55_3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647faf685c_2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647faf685c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45e948d55_3_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45e948d55_3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645e948d55_4_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645e948d55_4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645e948d55_6_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645e948d55_6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45e948d55_6_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45e948d55_6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645e948d55_6_2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645e948d55_6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645e948d55_6_3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645e948d55_6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645e948d55_6_3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645e948d55_6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5400012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2302050" y="1223200"/>
            <a:ext cx="4539900" cy="2697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" name="Google Shape;54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 background">
  <p:cSld name="BLANK_1">
    <p:bg>
      <p:bgPr>
        <a:solidFill>
          <a:srgbClr val="000000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7" name="Google Shape;57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bg>
      <p:bgPr>
        <a:gradFill>
          <a:gsLst>
            <a:gs pos="0">
              <a:srgbClr val="4050E5"/>
            </a:gs>
            <a:gs pos="100000">
              <a:srgbClr val="C833FF"/>
            </a:gs>
          </a:gsLst>
          <a:lin ang="5400700" scaled="0"/>
        </a:gra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ctrTitle"/>
          </p:nvPr>
        </p:nvSpPr>
        <p:spPr>
          <a:xfrm>
            <a:off x="2438550" y="1811950"/>
            <a:ext cx="42669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2438550" y="2840054"/>
            <a:ext cx="4266900" cy="78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bg>
      <p:bgPr>
        <a:gradFill>
          <a:gsLst>
            <a:gs pos="0">
              <a:srgbClr val="FF8700"/>
            </a:gs>
            <a:gs pos="100000">
              <a:srgbClr val="FFD900"/>
            </a:gs>
          </a:gsLst>
          <a:lin ang="5400700" scaled="0"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370425" y="1780800"/>
            <a:ext cx="4403100" cy="194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1pPr>
            <a:lvl2pPr indent="-368300" lvl="1" marL="914400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2pPr>
            <a:lvl3pPr indent="-368300" lvl="2" marL="1371600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3pPr>
            <a:lvl4pPr indent="-368300" lvl="3" marL="1828800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4pPr>
            <a:lvl5pPr indent="-368300" lvl="4" marL="2286000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5pPr>
            <a:lvl6pPr indent="-368300" lvl="5" marL="2743200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6pPr>
            <a:lvl7pPr indent="-368300" lvl="6" marL="3200400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7pPr>
            <a:lvl8pPr indent="-368300" lvl="7" marL="3657600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8pPr>
            <a:lvl9pPr indent="-368300" lvl="8" marL="4114800" algn="ctr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" name="Google Shape;19;p4"/>
          <p:cNvSpPr txBox="1"/>
          <p:nvPr/>
        </p:nvSpPr>
        <p:spPr>
          <a:xfrm>
            <a:off x="3593400" y="1162369"/>
            <a:ext cx="1957200" cy="6537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b="1" sz="7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844325" y="805325"/>
            <a:ext cx="4842600" cy="354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◦"/>
              <a:defRPr/>
            </a:lvl1pPr>
            <a:lvl2pPr indent="-368300" lvl="1" marL="9144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2pPr>
            <a:lvl3pPr indent="-368300" lvl="2" marL="13716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3pPr>
            <a:lvl4pPr indent="-368300" lvl="3" marL="18288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4pPr>
            <a:lvl5pPr indent="-368300" lvl="4" marL="22860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5pPr>
            <a:lvl6pPr indent="-368300" lvl="5" marL="27432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6pPr>
            <a:lvl7pPr indent="-368300" lvl="6" marL="32004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7pPr>
            <a:lvl8pPr indent="-368300" lvl="7" marL="36576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8pPr>
            <a:lvl9pPr indent="-368300" lvl="8" marL="4114800">
              <a:spcBef>
                <a:spcPts val="1000"/>
              </a:spcBef>
              <a:spcAft>
                <a:spcPts val="1000"/>
              </a:spcAft>
              <a:buSzPts val="2200"/>
              <a:buChar char="◦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 + Image">
  <p:cSld name="TITLE_AND_BODY_1">
    <p:bg>
      <p:bgPr>
        <a:gradFill>
          <a:gsLst>
            <a:gs pos="0">
              <a:srgbClr val="8790B9"/>
            </a:gs>
            <a:gs pos="100000">
              <a:srgbClr val="D4ECFF"/>
            </a:gs>
          </a:gsLst>
          <a:lin ang="5400700" scaled="0"/>
        </a:gra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 txBox="1"/>
          <p:nvPr>
            <p:ph type="title"/>
          </p:nvPr>
        </p:nvSpPr>
        <p:spPr>
          <a:xfrm>
            <a:off x="699000" y="790150"/>
            <a:ext cx="3494700" cy="82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699000" y="1770225"/>
            <a:ext cx="3494700" cy="258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spcBef>
                <a:spcPts val="600"/>
              </a:spcBef>
              <a:spcAft>
                <a:spcPts val="0"/>
              </a:spcAft>
              <a:buSzPts val="2200"/>
              <a:buChar char="◦"/>
              <a:defRPr/>
            </a:lvl1pPr>
            <a:lvl2pPr indent="-368300" lvl="1" marL="9144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2pPr>
            <a:lvl3pPr indent="-368300" lvl="2" marL="13716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3pPr>
            <a:lvl4pPr indent="-368300" lvl="3" marL="18288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4pPr>
            <a:lvl5pPr indent="-368300" lvl="4" marL="22860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5pPr>
            <a:lvl6pPr indent="-368300" lvl="5" marL="27432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6pPr>
            <a:lvl7pPr indent="-368300" lvl="6" marL="32004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7pPr>
            <a:lvl8pPr indent="-368300" lvl="7" marL="36576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8pPr>
            <a:lvl9pPr indent="-368300" lvl="8" marL="4114800" rtl="0">
              <a:spcBef>
                <a:spcPts val="1000"/>
              </a:spcBef>
              <a:spcAft>
                <a:spcPts val="1000"/>
              </a:spcAft>
              <a:buSzPts val="2200"/>
              <a:buChar char="◦"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bg>
      <p:bgPr>
        <a:gradFill>
          <a:gsLst>
            <a:gs pos="0">
              <a:srgbClr val="46E180"/>
            </a:gs>
            <a:gs pos="100000">
              <a:srgbClr val="B8DF32"/>
            </a:gs>
          </a:gsLst>
          <a:lin ang="5400700" scaled="0"/>
        </a:gra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35" name="Google Shape;35;p7"/>
          <p:cNvSpPr txBox="1"/>
          <p:nvPr>
            <p:ph idx="2" type="body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8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1" type="body"/>
          </p:nvPr>
        </p:nvSpPr>
        <p:spPr>
          <a:xfrm>
            <a:off x="3844325" y="797725"/>
            <a:ext cx="1481700" cy="3540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◦"/>
              <a:defRPr sz="1400"/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SzPts val="1400"/>
              <a:buChar char="◦"/>
              <a:defRPr sz="1400"/>
            </a:lvl9pPr>
          </a:lstStyle>
          <a:p/>
        </p:txBody>
      </p:sp>
      <p:sp>
        <p:nvSpPr>
          <p:cNvPr id="41" name="Google Shape;41;p8"/>
          <p:cNvSpPr txBox="1"/>
          <p:nvPr>
            <p:ph idx="2" type="body"/>
          </p:nvPr>
        </p:nvSpPr>
        <p:spPr>
          <a:xfrm>
            <a:off x="5524777" y="797725"/>
            <a:ext cx="1481700" cy="3540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◦"/>
              <a:defRPr sz="1400"/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SzPts val="1400"/>
              <a:buChar char="◦"/>
              <a:defRPr sz="1400"/>
            </a:lvl9pPr>
          </a:lstStyle>
          <a:p/>
        </p:txBody>
      </p:sp>
      <p:sp>
        <p:nvSpPr>
          <p:cNvPr id="42" name="Google Shape;42;p8"/>
          <p:cNvSpPr txBox="1"/>
          <p:nvPr>
            <p:ph idx="3" type="body"/>
          </p:nvPr>
        </p:nvSpPr>
        <p:spPr>
          <a:xfrm>
            <a:off x="7205229" y="797725"/>
            <a:ext cx="1481700" cy="3540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◦"/>
              <a:defRPr sz="1400"/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SzPts val="1400"/>
              <a:buChar char="◦"/>
              <a:defRPr sz="14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gradFill>
          <a:gsLst>
            <a:gs pos="0">
              <a:srgbClr val="FF8700"/>
            </a:gs>
            <a:gs pos="100000">
              <a:srgbClr val="FFD900"/>
            </a:gs>
          </a:gsLst>
          <a:lin ang="5400700" scaled="0"/>
        </a:gra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9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bg>
      <p:bgPr>
        <a:gradFill>
          <a:gsLst>
            <a:gs pos="0">
              <a:srgbClr val="8790B9"/>
            </a:gs>
            <a:gs pos="100000">
              <a:srgbClr val="D4ECFF"/>
            </a:gs>
          </a:gsLst>
          <a:lin ang="5400700" scaled="0"/>
        </a:gra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457200" y="534577"/>
            <a:ext cx="82296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100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7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44325" y="805325"/>
            <a:ext cx="4842600" cy="35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68300" lvl="0" marL="457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683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68300" lvl="2" marL="1371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68300" lvl="3" marL="1828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68300" lvl="4" marL="2286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68300" lvl="5" marL="2743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68300" lvl="6" marL="3200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68300" lvl="7" marL="3657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68300" lvl="8" marL="411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5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idx="4294967295" type="ctrTitle"/>
          </p:nvPr>
        </p:nvSpPr>
        <p:spPr>
          <a:xfrm>
            <a:off x="1339525" y="2738200"/>
            <a:ext cx="4539900" cy="1758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600"/>
              <a:t>Brentney Simon</a:t>
            </a:r>
            <a:endParaRPr i="1" sz="3600"/>
          </a:p>
        </p:txBody>
      </p:sp>
      <p:sp>
        <p:nvSpPr>
          <p:cNvPr id="63" name="Google Shape;63;p1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" name="Google Shape;64;p13"/>
          <p:cNvSpPr txBox="1"/>
          <p:nvPr/>
        </p:nvSpPr>
        <p:spPr>
          <a:xfrm>
            <a:off x="1339525" y="3783725"/>
            <a:ext cx="42651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An inspirational story</a:t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/>
          <p:nvPr>
            <p:ph type="ctrTitle"/>
          </p:nvPr>
        </p:nvSpPr>
        <p:spPr>
          <a:xfrm>
            <a:off x="2438550" y="1811950"/>
            <a:ext cx="42669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u="sng"/>
              <a:t>Her condition</a:t>
            </a:r>
            <a:endParaRPr sz="3600" u="sng"/>
          </a:p>
        </p:txBody>
      </p:sp>
      <p:sp>
        <p:nvSpPr>
          <p:cNvPr id="133" name="Google Shape;133;p22"/>
          <p:cNvSpPr txBox="1"/>
          <p:nvPr>
            <p:ph idx="1" type="subTitle"/>
          </p:nvPr>
        </p:nvSpPr>
        <p:spPr>
          <a:xfrm>
            <a:off x="2438550" y="2607704"/>
            <a:ext cx="4266900" cy="78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RYR1 myopathy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3"/>
          <p:cNvSpPr txBox="1"/>
          <p:nvPr>
            <p:ph idx="1" type="body"/>
          </p:nvPr>
        </p:nvSpPr>
        <p:spPr>
          <a:xfrm>
            <a:off x="3844325" y="1311025"/>
            <a:ext cx="4636200" cy="303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➔"/>
            </a:pPr>
            <a:r>
              <a:rPr b="1" lang="en">
                <a:solidFill>
                  <a:srgbClr val="FFFFFF"/>
                </a:solidFill>
                <a:highlight>
                  <a:srgbClr val="93C47D"/>
                </a:highlight>
                <a:latin typeface="Montserrat"/>
                <a:ea typeface="Montserrat"/>
                <a:cs typeface="Montserrat"/>
                <a:sym typeface="Montserrat"/>
              </a:rPr>
              <a:t>Diffuse</a:t>
            </a:r>
            <a:r>
              <a:rPr b="1" lang="en">
                <a:solidFill>
                  <a:srgbClr val="FFFFFF"/>
                </a:solidFill>
                <a:highlight>
                  <a:srgbClr val="93C47D"/>
                </a:highlight>
                <a:latin typeface="Montserrat"/>
                <a:ea typeface="Montserrat"/>
                <a:cs typeface="Montserrat"/>
                <a:sym typeface="Montserrat"/>
              </a:rPr>
              <a:t> Dysfunctional of Skeletal Muscle</a:t>
            </a:r>
            <a:endParaRPr b="1">
              <a:solidFill>
                <a:srgbClr val="FFFFFF"/>
              </a:solidFill>
              <a:highlight>
                <a:srgbClr val="93C47D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➔"/>
            </a:pPr>
            <a:r>
              <a:rPr b="1" lang="en">
                <a:solidFill>
                  <a:srgbClr val="FFFFFF"/>
                </a:solidFill>
                <a:highlight>
                  <a:srgbClr val="93C47D"/>
                </a:highlight>
                <a:latin typeface="Montserrat"/>
                <a:ea typeface="Montserrat"/>
                <a:cs typeface="Montserrat"/>
                <a:sym typeface="Montserrat"/>
              </a:rPr>
              <a:t>Muscle fibres do not function properly</a:t>
            </a:r>
            <a:endParaRPr b="1">
              <a:solidFill>
                <a:srgbClr val="FFFFFF"/>
              </a:solidFill>
              <a:highlight>
                <a:srgbClr val="93C47D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➔"/>
            </a:pPr>
            <a:r>
              <a:rPr b="1" lang="en">
                <a:solidFill>
                  <a:srgbClr val="FFFFFF"/>
                </a:solidFill>
                <a:highlight>
                  <a:srgbClr val="93C47D"/>
                </a:highlight>
                <a:latin typeface="Montserrat"/>
                <a:ea typeface="Montserrat"/>
                <a:cs typeface="Montserrat"/>
                <a:sym typeface="Montserrat"/>
              </a:rPr>
              <a:t>Muscular weakness</a:t>
            </a:r>
            <a:r>
              <a:rPr lang="en">
                <a:solidFill>
                  <a:srgbClr val="FFFFFF"/>
                </a:solidFill>
                <a:highlight>
                  <a:srgbClr val="B6D7A8"/>
                </a:highlight>
              </a:rPr>
              <a:t> </a:t>
            </a:r>
            <a:endParaRPr>
              <a:solidFill>
                <a:srgbClr val="FFFFFF"/>
              </a:solidFill>
              <a:highlight>
                <a:srgbClr val="B6D7A8"/>
              </a:highlight>
            </a:endParaRPr>
          </a:p>
        </p:txBody>
      </p:sp>
      <p:sp>
        <p:nvSpPr>
          <p:cNvPr id="140" name="Google Shape;140;p2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1" name="Google Shape;141;p23"/>
          <p:cNvSpPr txBox="1"/>
          <p:nvPr/>
        </p:nvSpPr>
        <p:spPr>
          <a:xfrm>
            <a:off x="3816925" y="779975"/>
            <a:ext cx="2277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highlight>
                  <a:srgbClr val="93C47D"/>
                </a:highlight>
                <a:latin typeface="Montserrat"/>
                <a:ea typeface="Montserrat"/>
                <a:cs typeface="Montserrat"/>
                <a:sym typeface="Montserrat"/>
              </a:rPr>
              <a:t>MYOPATHY</a:t>
            </a:r>
            <a:endParaRPr b="1" sz="1800">
              <a:solidFill>
                <a:srgbClr val="FFFFFF"/>
              </a:solidFill>
              <a:highlight>
                <a:srgbClr val="93C47D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p23"/>
          <p:cNvSpPr txBox="1"/>
          <p:nvPr/>
        </p:nvSpPr>
        <p:spPr>
          <a:xfrm>
            <a:off x="6421175" y="779975"/>
            <a:ext cx="2281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43" name="Google Shape;14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636" y="1054350"/>
            <a:ext cx="2537514" cy="303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9" name="Google Shape;149;p24"/>
          <p:cNvSpPr txBox="1"/>
          <p:nvPr/>
        </p:nvSpPr>
        <p:spPr>
          <a:xfrm>
            <a:off x="879550" y="1526750"/>
            <a:ext cx="3833400" cy="25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➔"/>
            </a:pPr>
            <a:r>
              <a:rPr b="1"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Ryanodine receptor 1</a:t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➔"/>
            </a:pPr>
            <a:r>
              <a:rPr b="1"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Also known as ‘skeletal muscle calcium release channel’</a:t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➔"/>
            </a:pPr>
            <a:r>
              <a:rPr b="1"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 protein in skeletal muscle </a:t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20202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24"/>
          <p:cNvSpPr txBox="1"/>
          <p:nvPr/>
        </p:nvSpPr>
        <p:spPr>
          <a:xfrm>
            <a:off x="1842075" y="779975"/>
            <a:ext cx="5177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 u="sng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What is RYR-1?</a:t>
            </a:r>
            <a:endParaRPr b="1" sz="3000" u="sng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" name="Google Shape;151;p24"/>
          <p:cNvSpPr txBox="1"/>
          <p:nvPr/>
        </p:nvSpPr>
        <p:spPr>
          <a:xfrm>
            <a:off x="4712950" y="1526750"/>
            <a:ext cx="3700500" cy="23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➔"/>
            </a:pPr>
            <a:r>
              <a:rPr b="1"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form channels that transport calcium ions within cells</a:t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➔"/>
            </a:pPr>
            <a:r>
              <a:rPr b="1"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Crucial for muscles used for movements (skeletal muscles)</a:t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7" name="Google Shape;157;p25"/>
          <p:cNvSpPr txBox="1"/>
          <p:nvPr/>
        </p:nvSpPr>
        <p:spPr>
          <a:xfrm>
            <a:off x="921025" y="597550"/>
            <a:ext cx="7102800" cy="6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 u="sng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RYR1 related disease (RYR1 Myopathy)</a:t>
            </a:r>
            <a:endParaRPr u="sng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58" name="Google Shape;158;p25"/>
          <p:cNvSpPr txBox="1"/>
          <p:nvPr/>
        </p:nvSpPr>
        <p:spPr>
          <a:xfrm>
            <a:off x="713600" y="1294450"/>
            <a:ext cx="3866700" cy="30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➔"/>
            </a:pPr>
            <a:r>
              <a:rPr b="1"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caused by mutations in the </a:t>
            </a:r>
            <a:r>
              <a:rPr b="1" i="1"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RYR-1</a:t>
            </a:r>
            <a:r>
              <a:rPr b="1"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gene</a:t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➔"/>
            </a:pPr>
            <a:r>
              <a:rPr b="1"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Symptoms include:  scoliosis, facial weakness, eye muscle weakness, muscle cramps </a:t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25"/>
          <p:cNvSpPr txBox="1"/>
          <p:nvPr/>
        </p:nvSpPr>
        <p:spPr>
          <a:xfrm>
            <a:off x="4580300" y="1294450"/>
            <a:ext cx="4082400" cy="31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➔"/>
            </a:pPr>
            <a:r>
              <a:rPr b="1" i="1"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RYR-1 </a:t>
            </a:r>
            <a:r>
              <a:rPr b="1"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gene provides instructions for production of the RYR-1 receptor</a:t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➔"/>
            </a:pPr>
            <a:r>
              <a:rPr b="1"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abnormal RYR-1 receptors lead to dysfunctional muscle contraction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/>
          <p:nvPr>
            <p:ph type="ctrTitle"/>
          </p:nvPr>
        </p:nvSpPr>
        <p:spPr>
          <a:xfrm>
            <a:off x="2438550" y="1991850"/>
            <a:ext cx="42669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                                    </a:t>
            </a:r>
            <a:endParaRPr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Inspirational Story </a:t>
            </a:r>
            <a:endParaRPr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7"/>
          <p:cNvSpPr txBox="1"/>
          <p:nvPr>
            <p:ph idx="1" type="body"/>
          </p:nvPr>
        </p:nvSpPr>
        <p:spPr>
          <a:xfrm>
            <a:off x="2370450" y="1702800"/>
            <a:ext cx="4403100" cy="173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100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She taught me: you don’t complain, you do the best you can and you keep on going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2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"/>
          <p:cNvSpPr txBox="1"/>
          <p:nvPr>
            <p:ph idx="1" type="body"/>
          </p:nvPr>
        </p:nvSpPr>
        <p:spPr>
          <a:xfrm>
            <a:off x="2370450" y="2060700"/>
            <a:ext cx="4403100" cy="102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100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She’s never been one to let anything stop her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6" name="Google Shape;176;p2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9"/>
          <p:cNvSpPr txBox="1"/>
          <p:nvPr>
            <p:ph type="ctrTitle"/>
          </p:nvPr>
        </p:nvSpPr>
        <p:spPr>
          <a:xfrm>
            <a:off x="2438550" y="1653775"/>
            <a:ext cx="4266900" cy="1863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Her Commitment</a:t>
            </a:r>
            <a:endParaRPr u="sng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7" name="Google Shape;187;p30"/>
          <p:cNvSpPr txBox="1"/>
          <p:nvPr/>
        </p:nvSpPr>
        <p:spPr>
          <a:xfrm>
            <a:off x="854925" y="854925"/>
            <a:ext cx="7413900" cy="5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An example of her having commitment</a:t>
            </a:r>
            <a:endParaRPr b="1" sz="2400" u="sng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 u="sng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➔"/>
            </a:pPr>
            <a:r>
              <a:rPr b="1"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Even though</a:t>
            </a:r>
            <a:r>
              <a:rPr b="1"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she had to visit and even stay in the hospital multiple times, she still did her college work, studying and writing papers</a:t>
            </a:r>
            <a:endParaRPr b="1"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◆"/>
            </a:pPr>
            <a:r>
              <a:rPr b="1"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Resulting in her graduating with a degree</a:t>
            </a:r>
            <a:endParaRPr b="1"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1"/>
          <p:cNvSpPr txBox="1"/>
          <p:nvPr>
            <p:ph type="ctrTitle"/>
          </p:nvPr>
        </p:nvSpPr>
        <p:spPr>
          <a:xfrm>
            <a:off x="2438550" y="1811950"/>
            <a:ext cx="42669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Conclusion</a:t>
            </a:r>
            <a:endParaRPr u="sng"/>
          </a:p>
        </p:txBody>
      </p:sp>
      <p:sp>
        <p:nvSpPr>
          <p:cNvPr id="193" name="Google Shape;193;p31"/>
          <p:cNvSpPr txBox="1"/>
          <p:nvPr>
            <p:ph idx="1" type="subTitle"/>
          </p:nvPr>
        </p:nvSpPr>
        <p:spPr>
          <a:xfrm>
            <a:off x="2438550" y="2840054"/>
            <a:ext cx="4266900" cy="78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How this story made us feel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" name="Google Shape;70;p14"/>
          <p:cNvSpPr txBox="1"/>
          <p:nvPr/>
        </p:nvSpPr>
        <p:spPr>
          <a:xfrm>
            <a:off x="696750" y="1493575"/>
            <a:ext cx="7750500" cy="26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➔"/>
            </a:pPr>
            <a:r>
              <a:rPr b="1"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About Brentney Simon</a:t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➔"/>
            </a:pPr>
            <a:r>
              <a:rPr b="1"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Her condition</a:t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➔"/>
            </a:pPr>
            <a:r>
              <a:rPr b="1"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What made her story inspiring?</a:t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➔"/>
            </a:pPr>
            <a:r>
              <a:rPr b="1"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How is it related to commitment, and how it made us feel?</a:t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713600" y="763375"/>
            <a:ext cx="77505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 u="sng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Overview</a:t>
            </a:r>
            <a:endParaRPr b="1" sz="3000" u="sng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9" name="Google Shape;199;p32"/>
          <p:cNvSpPr txBox="1"/>
          <p:nvPr/>
        </p:nvSpPr>
        <p:spPr>
          <a:xfrm>
            <a:off x="733800" y="1852150"/>
            <a:ext cx="7616700" cy="32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➔"/>
            </a:pPr>
            <a:r>
              <a:rPr b="1"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We shouldn’t take life for granted</a:t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➔"/>
            </a:pPr>
            <a:r>
              <a:rPr b="1"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Appreciate and treasure our lives</a:t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➔"/>
            </a:pPr>
            <a:r>
              <a:rPr b="1"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Anything is possible</a:t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0" name="Google Shape;200;p32"/>
          <p:cNvSpPr txBox="1"/>
          <p:nvPr/>
        </p:nvSpPr>
        <p:spPr>
          <a:xfrm>
            <a:off x="733800" y="982875"/>
            <a:ext cx="7676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After learning about Brentney’s story</a:t>
            </a:r>
            <a:endParaRPr b="1" sz="3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ctrTitle"/>
          </p:nvPr>
        </p:nvSpPr>
        <p:spPr>
          <a:xfrm>
            <a:off x="2438550" y="1811950"/>
            <a:ext cx="42669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u="sng"/>
              <a:t>Brentney Simon</a:t>
            </a:r>
            <a:endParaRPr sz="3600" u="sng"/>
          </a:p>
        </p:txBody>
      </p:sp>
      <p:sp>
        <p:nvSpPr>
          <p:cNvPr id="77" name="Google Shape;77;p15"/>
          <p:cNvSpPr txBox="1"/>
          <p:nvPr>
            <p:ph idx="1" type="subTitle"/>
          </p:nvPr>
        </p:nvSpPr>
        <p:spPr>
          <a:xfrm>
            <a:off x="2438550" y="2674104"/>
            <a:ext cx="4266900" cy="78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A brief summary of her life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3" name="Google Shape;8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54987" y="3038481"/>
            <a:ext cx="2475801" cy="1366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4975" y="728450"/>
            <a:ext cx="2331575" cy="218992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/>
          <p:nvPr/>
        </p:nvSpPr>
        <p:spPr>
          <a:xfrm>
            <a:off x="863700" y="902375"/>
            <a:ext cx="4047900" cy="33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●"/>
            </a:pPr>
            <a:r>
              <a:rPr b="1"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Born on 1993</a:t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●"/>
            </a:pPr>
            <a:r>
              <a:rPr b="1"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With some abnormalities </a:t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●"/>
            </a:pPr>
            <a:r>
              <a:rPr b="1"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Genetic neurology and other tests </a:t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6500" y="631725"/>
            <a:ext cx="3063474" cy="198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6500" y="2810300"/>
            <a:ext cx="3023076" cy="1766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7"/>
          <p:cNvSpPr txBox="1"/>
          <p:nvPr/>
        </p:nvSpPr>
        <p:spPr>
          <a:xfrm>
            <a:off x="799250" y="1140250"/>
            <a:ext cx="3532200" cy="3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●"/>
            </a:pPr>
            <a:r>
              <a:rPr b="1"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Collapsed lungs </a:t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●"/>
            </a:pPr>
            <a:r>
              <a:rPr b="1"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Heart problems</a:t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●"/>
            </a:pPr>
            <a:r>
              <a:rPr b="1"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Stayed in ICU</a:t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●"/>
            </a:pPr>
            <a:r>
              <a:rPr b="1"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Pneumonia, double pneumonia </a:t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3475" y="1008450"/>
            <a:ext cx="2697450" cy="17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61890" y="1072925"/>
            <a:ext cx="2347411" cy="164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95718" y="2787425"/>
            <a:ext cx="2813579" cy="164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8"/>
          <p:cNvSpPr txBox="1"/>
          <p:nvPr/>
        </p:nvSpPr>
        <p:spPr>
          <a:xfrm>
            <a:off x="528600" y="1137375"/>
            <a:ext cx="3035700" cy="37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●"/>
            </a:pPr>
            <a:r>
              <a:rPr b="1"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Curved spine</a:t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●"/>
            </a:pPr>
            <a:r>
              <a:rPr b="1"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Stereo diagnosis</a:t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●"/>
            </a:pPr>
            <a:r>
              <a:rPr b="1"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Came up with about 100 disorders</a:t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●"/>
            </a:pPr>
            <a:r>
              <a:rPr b="1"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Joined college </a:t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●"/>
            </a:pPr>
            <a:r>
              <a:rPr b="1"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After 1st semester she was very ill </a:t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8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1550" y="2662800"/>
            <a:ext cx="2845449" cy="188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07250" y="2662800"/>
            <a:ext cx="1737950" cy="181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79050" y="693800"/>
            <a:ext cx="3019925" cy="1698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9"/>
          <p:cNvSpPr txBox="1"/>
          <p:nvPr/>
        </p:nvSpPr>
        <p:spPr>
          <a:xfrm>
            <a:off x="722000" y="1128775"/>
            <a:ext cx="3159300" cy="38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●"/>
            </a:pPr>
            <a:r>
              <a:rPr b="1"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Mayo Clinic</a:t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●"/>
            </a:pPr>
            <a:r>
              <a:rPr b="1"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Machine she was on was working against her</a:t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●"/>
            </a:pPr>
            <a:r>
              <a:rPr b="1"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New machine helped her just after 2 nights  </a:t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7" name="Google Shape;11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7075" y="1457425"/>
            <a:ext cx="4408725" cy="2228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0"/>
          <p:cNvSpPr txBox="1"/>
          <p:nvPr/>
        </p:nvSpPr>
        <p:spPr>
          <a:xfrm>
            <a:off x="2359050" y="515625"/>
            <a:ext cx="4228200" cy="5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Ryr1 myopathy disease</a:t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20"/>
          <p:cNvSpPr txBox="1"/>
          <p:nvPr/>
        </p:nvSpPr>
        <p:spPr>
          <a:xfrm>
            <a:off x="592975" y="1250425"/>
            <a:ext cx="3093900" cy="30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●"/>
            </a:pPr>
            <a:r>
              <a:rPr b="1"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Rare disease </a:t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●"/>
            </a:pPr>
            <a:r>
              <a:rPr b="1"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No treatment or cure</a:t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●"/>
            </a:pPr>
            <a:r>
              <a:rPr b="1"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Participating in a clinical trial </a:t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5" name="Google Shape;12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5300" y="2767475"/>
            <a:ext cx="3352251" cy="185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5291" y="757875"/>
            <a:ext cx="3296759" cy="1855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1"/>
          <p:cNvSpPr txBox="1"/>
          <p:nvPr/>
        </p:nvSpPr>
        <p:spPr>
          <a:xfrm>
            <a:off x="837925" y="992600"/>
            <a:ext cx="3622200" cy="34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●"/>
            </a:pPr>
            <a:r>
              <a:rPr b="1"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Achieved associates degree</a:t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Juliet template">
  <a:themeElements>
    <a:clrScheme name="Custom 347">
      <a:dk1>
        <a:srgbClr val="666666"/>
      </a:dk1>
      <a:lt1>
        <a:srgbClr val="FFFFFF"/>
      </a:lt1>
      <a:dk2>
        <a:srgbClr val="B7B7B7"/>
      </a:dk2>
      <a:lt2>
        <a:srgbClr val="E4E4E4"/>
      </a:lt2>
      <a:accent1>
        <a:srgbClr val="3C78D8"/>
      </a:accent1>
      <a:accent2>
        <a:srgbClr val="00FFFF"/>
      </a:accent2>
      <a:accent3>
        <a:srgbClr val="4050E5"/>
      </a:accent3>
      <a:accent4>
        <a:srgbClr val="C833FF"/>
      </a:accent4>
      <a:accent5>
        <a:srgbClr val="46E180"/>
      </a:accent5>
      <a:accent6>
        <a:srgbClr val="B8DF32"/>
      </a:accent6>
      <a:hlink>
        <a:srgbClr val="66666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